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88" r:id="rId2"/>
    <p:sldId id="531" r:id="rId3"/>
    <p:sldId id="532" r:id="rId4"/>
    <p:sldId id="533" r:id="rId5"/>
    <p:sldId id="534" r:id="rId6"/>
    <p:sldId id="535" r:id="rId7"/>
    <p:sldId id="537" r:id="rId8"/>
    <p:sldId id="538" r:id="rId9"/>
    <p:sldId id="539" r:id="rId10"/>
    <p:sldId id="540" r:id="rId11"/>
    <p:sldId id="553" r:id="rId12"/>
    <p:sldId id="554" r:id="rId13"/>
    <p:sldId id="555" r:id="rId14"/>
    <p:sldId id="541" r:id="rId15"/>
    <p:sldId id="542" r:id="rId16"/>
    <p:sldId id="543" r:id="rId17"/>
    <p:sldId id="547" r:id="rId18"/>
    <p:sldId id="548" r:id="rId19"/>
    <p:sldId id="549" r:id="rId20"/>
    <p:sldId id="550" r:id="rId21"/>
    <p:sldId id="551" r:id="rId22"/>
    <p:sldId id="552" r:id="rId2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000"/>
    <a:srgbClr val="666699"/>
    <a:srgbClr val="292E37"/>
    <a:srgbClr val="FF6300"/>
    <a:srgbClr val="FF4141"/>
    <a:srgbClr val="1F9A85"/>
    <a:srgbClr val="DAA4EE"/>
    <a:srgbClr val="3F288A"/>
    <a:srgbClr val="45B525"/>
    <a:srgbClr val="B835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yle moyen 2 - Accentuation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9C7853C-536D-4A76-A0AE-DD22124D55A5}" styleName="Style à thème 1 - Accentuation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Aucun style, aucune grille">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Aucun style, grille du tableau">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12C8C85-51F0-491E-9774-3900AFEF0FD7}" styleName="Style léger 2 - Accentuation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7292A2E-F333-43FB-9621-5CBBE7FDCDCB}" styleName="Style léger 2 - Accentuation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8B1032C-EA38-4F05-BA0D-38AFFFC7BED3}" styleName="Style léger 3 - Accentuation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Style léger 3 - Accentuation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Style léger 3 - Accentuation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78693" autoAdjust="0"/>
  </p:normalViewPr>
  <p:slideViewPr>
    <p:cSldViewPr snapToGrid="0">
      <p:cViewPr varScale="1">
        <p:scale>
          <a:sx n="75" d="100"/>
          <a:sy n="75" d="100"/>
        </p:scale>
        <p:origin x="54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FDD3A-9490-429A-BA55-F6666F7E92BA}" type="datetimeFigureOut">
              <a:rPr lang="fr-FR" smtClean="0"/>
              <a:t>11/01/2024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881FF0-D32E-4F45-97D8-6E4E9C855D9D}" type="slidenum">
              <a:rPr lang="fr-FR" smtClean="0"/>
              <a:t>‹N°›</a:t>
            </a:fld>
            <a:endParaRPr lang="fr-FR"/>
          </a:p>
        </p:txBody>
      </p:sp>
    </p:spTree>
    <p:extLst>
      <p:ext uri="{BB962C8B-B14F-4D97-AF65-F5344CB8AC3E}">
        <p14:creationId xmlns:p14="http://schemas.microsoft.com/office/powerpoint/2010/main" val="2386764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a:spLocks noGrp="1" noRot="1" noChangeAspect="1"/>
          </p:cNvSpPr>
          <p:nvPr>
            <p:ph type="sldImg" idx="2"/>
          </p:nvPr>
        </p:nvSpPr>
        <p:spPr>
          <a:xfrm>
            <a:off x="2697163" y="509588"/>
            <a:ext cx="4532312" cy="254952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4:notes"/>
          <p:cNvSpPr txBox="1">
            <a:spLocks noGrp="1"/>
          </p:cNvSpPr>
          <p:nvPr>
            <p:ph type="body" idx="1"/>
          </p:nvPr>
        </p:nvSpPr>
        <p:spPr>
          <a:xfrm>
            <a:off x="992665" y="3228896"/>
            <a:ext cx="7941310" cy="3058954"/>
          </a:xfrm>
          <a:prstGeom prst="rect">
            <a:avLst/>
          </a:prstGeom>
          <a:noFill/>
          <a:ln>
            <a:noFill/>
          </a:ln>
        </p:spPr>
        <p:txBody>
          <a:bodyPr spcFirstLastPara="1" wrap="square" lIns="91418" tIns="45696" rIns="91418" bIns="45696" anchor="t" anchorCtr="0">
            <a:noAutofit/>
          </a:bodyPr>
          <a:lstStyle/>
          <a:p>
            <a:pPr marL="0" indent="0"/>
            <a:r>
              <a:rPr lang="fr-FR" dirty="0"/>
              <a:t>Diapo de transition</a:t>
            </a:r>
            <a:endParaRPr dirty="0"/>
          </a:p>
        </p:txBody>
      </p:sp>
      <p:sp>
        <p:nvSpPr>
          <p:cNvPr id="113" name="Google Shape;113;p4:notes"/>
          <p:cNvSpPr txBox="1">
            <a:spLocks noGrp="1"/>
          </p:cNvSpPr>
          <p:nvPr>
            <p:ph type="sldNum" idx="12"/>
          </p:nvPr>
        </p:nvSpPr>
        <p:spPr>
          <a:xfrm>
            <a:off x="5622800" y="6456611"/>
            <a:ext cx="4301543" cy="339884"/>
          </a:xfrm>
          <a:prstGeom prst="rect">
            <a:avLst/>
          </a:prstGeom>
          <a:noFill/>
          <a:ln>
            <a:noFill/>
          </a:ln>
        </p:spPr>
        <p:txBody>
          <a:bodyPr spcFirstLastPara="1" wrap="square" lIns="91418" tIns="45696" rIns="91418" bIns="45696" anchor="b" anchorCtr="0">
            <a:noAutofit/>
          </a:bodyPr>
          <a:lstStyle/>
          <a:p>
            <a:pPr algn="r">
              <a:buSzPts val="1400"/>
            </a:pPr>
            <a:fld id="{00000000-1234-1234-1234-123412341234}" type="slidenum">
              <a:rPr lang="fr-FR"/>
              <a:pPr algn="r">
                <a:buSzPts val="1400"/>
              </a:pPr>
              <a:t>1</a:t>
            </a:fld>
            <a:endParaRPr dirty="0"/>
          </a:p>
        </p:txBody>
      </p:sp>
    </p:spTree>
    <p:extLst>
      <p:ext uri="{BB962C8B-B14F-4D97-AF65-F5344CB8AC3E}">
        <p14:creationId xmlns:p14="http://schemas.microsoft.com/office/powerpoint/2010/main" val="3622915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7E45ADF-2D67-AD4B-BB58-107ED3907E24}" type="slidenum">
              <a:rPr lang="fr-FR" smtClean="0"/>
              <a:t>2</a:t>
            </a:fld>
            <a:endParaRPr lang="fr-FR" dirty="0"/>
          </a:p>
        </p:txBody>
      </p:sp>
    </p:spTree>
    <p:extLst>
      <p:ext uri="{BB962C8B-B14F-4D97-AF65-F5344CB8AC3E}">
        <p14:creationId xmlns:p14="http://schemas.microsoft.com/office/powerpoint/2010/main" val="2237919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9D86308-614C-4327-A89F-07F89E2AAEC6}"/>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5E2B2BCB-742B-49ED-8C8F-A4E1430D8B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D1817ABC-44AE-4590-9143-C4C39D1F82F5}"/>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CCB1698D-6304-433B-9B11-2DF4AC9B855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271B438-AA58-44CD-9D0B-22476C49186C}"/>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621289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DF4806-4D2A-4761-9D14-0C1918051788}"/>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941D0A6-70C8-48F2-A813-89839420EF8B}"/>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E9FFCB4-7BC1-45EA-BA68-39AA793B7B91}"/>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D1E7B44D-FC67-4AEF-A4C4-92B91A181A2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D5625B4-9761-445B-BA84-F4181CB7EBC3}"/>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13339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6FC62E34-83D1-494A-8374-DE6B0E47F9E2}"/>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D8E37996-DA6D-46E9-A579-172889708105}"/>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94AE6CD-AD09-4C3F-8B09-85B4326BC014}"/>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D02DE7E1-2800-4422-9816-9AC2AF4F6E7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193A91A-AA6A-412F-BE97-7A9CAA8B69D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289631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DB29503-FC96-45BE-8437-D5CE66AC482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3B5EC732-EE8F-48C8-8B9F-C7C1B1B389DB}"/>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6C3D2DE-8552-46E5-A68E-98350841F6FF}"/>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E8045F38-554E-4855-9C3E-5D370C8A5F6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FE1F794-0D77-42E7-8E56-8E526A327AFE}"/>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336839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B1556C-CFC7-4940-994A-F6DAFB0CF7C4}"/>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A86B8FB-9EAB-4385-837B-F9F71F441F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2B4D08EF-6789-4C59-99B1-6BD11E76EEB6}"/>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FBAD0227-CBF7-4D50-BB3B-5FF379533F2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FB9D758-1D90-4294-8CE9-2492607483E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990343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AB48FC-C6EB-4B45-8618-C117797F9EB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419557A-C2E9-4418-9491-E1F8282F44B8}"/>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A5F928D6-6F2E-487D-8E01-B46F6C01CBC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028A3C10-55D1-4A76-AE57-70C072DC38EB}"/>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6" name="Espace réservé du pied de page 5">
            <a:extLst>
              <a:ext uri="{FF2B5EF4-FFF2-40B4-BE49-F238E27FC236}">
                <a16:creationId xmlns:a16="http://schemas.microsoft.com/office/drawing/2014/main" id="{D07A4DBD-15D8-41EC-8334-F02EA0D6D19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9075CB5-52A6-4035-BCD6-8AF7E725AAA4}"/>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1293216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23DC70-1540-418D-9635-7E6FB50B9C43}"/>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C001C575-F604-44D2-B953-FB1AAC1E9B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FEA138B2-040F-4AD8-906B-634F5505AEEE}"/>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D2111DCE-5DC4-418E-B07A-8530603A84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5AE11F65-FB3B-4B94-ABDB-092212646939}"/>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BBF76AD-93C8-4ECF-AFD3-CBD23229AD81}"/>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8" name="Espace réservé du pied de page 7">
            <a:extLst>
              <a:ext uri="{FF2B5EF4-FFF2-40B4-BE49-F238E27FC236}">
                <a16:creationId xmlns:a16="http://schemas.microsoft.com/office/drawing/2014/main" id="{C785E940-90E4-4ECE-A644-9C886CD7BFF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BF3DFA49-C64C-4AF2-9987-92424EEB9482}"/>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806341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10CDCA2-BF97-4D1E-A01C-F8983E6954D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5EA72BAD-97F5-4E09-8473-8FFA5C0146EC}"/>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4" name="Espace réservé du pied de page 3">
            <a:extLst>
              <a:ext uri="{FF2B5EF4-FFF2-40B4-BE49-F238E27FC236}">
                <a16:creationId xmlns:a16="http://schemas.microsoft.com/office/drawing/2014/main" id="{094408E2-1D53-4B97-A0D4-0D57EBB3C104}"/>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FBA57C0E-D574-4F7B-975C-F742AF680AFB}"/>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2274243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C1F0265F-17D0-4B77-B2AC-406E6E4899B2}"/>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3" name="Espace réservé du pied de page 2">
            <a:extLst>
              <a:ext uri="{FF2B5EF4-FFF2-40B4-BE49-F238E27FC236}">
                <a16:creationId xmlns:a16="http://schemas.microsoft.com/office/drawing/2014/main" id="{CC376D97-36F0-4ED9-96CF-D345ED7C664C}"/>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B2638804-EA30-4DD4-8F91-19979C24861B}"/>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26749764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C6B4C5-EF61-463D-A41D-F0ED465E3B7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9DA386D-703A-43A1-9A6F-FF294F2649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D1E4EA7D-3D5D-4BFB-BBF9-4E1418C6F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A009964-1C58-4DD7-97DF-E8F36C7CC8A4}"/>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6" name="Espace réservé du pied de page 5">
            <a:extLst>
              <a:ext uri="{FF2B5EF4-FFF2-40B4-BE49-F238E27FC236}">
                <a16:creationId xmlns:a16="http://schemas.microsoft.com/office/drawing/2014/main" id="{57A6AD7D-C0EF-4C18-87BC-F063C2AFDDB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109D61A-6360-4EBD-9BCB-45F47A82B68E}"/>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3107994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C6265EF-6A8A-468F-9AEF-084F4FC866C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FC77165-B7C7-436A-99B4-5871997E0C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5C452BB2-28BE-4E4C-A54C-415EA91303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55FA246-F642-44A4-B6EC-9F25548DA7D2}"/>
              </a:ext>
            </a:extLst>
          </p:cNvPr>
          <p:cNvSpPr>
            <a:spLocks noGrp="1"/>
          </p:cNvSpPr>
          <p:nvPr>
            <p:ph type="dt" sz="half" idx="10"/>
          </p:nvPr>
        </p:nvSpPr>
        <p:spPr/>
        <p:txBody>
          <a:bodyPr/>
          <a:lstStyle/>
          <a:p>
            <a:fld id="{89ABCC97-6180-467F-B46D-11509CF8AED9}" type="datetimeFigureOut">
              <a:rPr lang="fr-FR" smtClean="0"/>
              <a:t>11/01/2024</a:t>
            </a:fld>
            <a:endParaRPr lang="fr-FR"/>
          </a:p>
        </p:txBody>
      </p:sp>
      <p:sp>
        <p:nvSpPr>
          <p:cNvPr id="6" name="Espace réservé du pied de page 5">
            <a:extLst>
              <a:ext uri="{FF2B5EF4-FFF2-40B4-BE49-F238E27FC236}">
                <a16:creationId xmlns:a16="http://schemas.microsoft.com/office/drawing/2014/main" id="{DAB7C18E-6BE5-47FB-86DE-23106AB4664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422D030-FC6B-4E9D-B104-BB3BC5A48E21}"/>
              </a:ext>
            </a:extLst>
          </p:cNvPr>
          <p:cNvSpPr>
            <a:spLocks noGrp="1"/>
          </p:cNvSpPr>
          <p:nvPr>
            <p:ph type="sldNum" sz="quarter" idx="12"/>
          </p:nvPr>
        </p:nvSpPr>
        <p:spPr/>
        <p:txBody>
          <a:bodyPr/>
          <a:lstStyle/>
          <a:p>
            <a:fld id="{767D96D3-844E-4636-85A9-7D7C31EBF735}" type="slidenum">
              <a:rPr lang="fr-FR" smtClean="0"/>
              <a:t>‹N°›</a:t>
            </a:fld>
            <a:endParaRPr lang="fr-FR"/>
          </a:p>
        </p:txBody>
      </p:sp>
    </p:spTree>
    <p:extLst>
      <p:ext uri="{BB962C8B-B14F-4D97-AF65-F5344CB8AC3E}">
        <p14:creationId xmlns:p14="http://schemas.microsoft.com/office/powerpoint/2010/main" val="478190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870D9ABD-5EBD-40D6-AFE1-C321A705A1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343E97EF-6A10-4380-A12C-01E9AD774B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03C0BD2-DB37-4832-87B4-F0A90EE2F3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ABCC97-6180-467F-B46D-11509CF8AED9}" type="datetimeFigureOut">
              <a:rPr lang="fr-FR" smtClean="0"/>
              <a:t>11/01/2024</a:t>
            </a:fld>
            <a:endParaRPr lang="fr-FR"/>
          </a:p>
        </p:txBody>
      </p:sp>
      <p:sp>
        <p:nvSpPr>
          <p:cNvPr id="5" name="Espace réservé du pied de page 4">
            <a:extLst>
              <a:ext uri="{FF2B5EF4-FFF2-40B4-BE49-F238E27FC236}">
                <a16:creationId xmlns:a16="http://schemas.microsoft.com/office/drawing/2014/main" id="{6DB119B8-8F15-453B-AA57-3927D5B335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4B0BDC60-77DB-40EC-8CB9-DF2DFF030E0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7D96D3-844E-4636-85A9-7D7C31EBF735}" type="slidenum">
              <a:rPr lang="fr-FR" smtClean="0"/>
              <a:t>‹N°›</a:t>
            </a:fld>
            <a:endParaRPr lang="fr-FR"/>
          </a:p>
        </p:txBody>
      </p:sp>
    </p:spTree>
    <p:extLst>
      <p:ext uri="{BB962C8B-B14F-4D97-AF65-F5344CB8AC3E}">
        <p14:creationId xmlns:p14="http://schemas.microsoft.com/office/powerpoint/2010/main" val="520484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3" name="Rectangle 2">
            <a:extLst>
              <a:ext uri="{FF2B5EF4-FFF2-40B4-BE49-F238E27FC236}">
                <a16:creationId xmlns:a16="http://schemas.microsoft.com/office/drawing/2014/main" id="{6423DAA4-5B38-B8EE-8B11-03D29D8A99CF}"/>
              </a:ext>
            </a:extLst>
          </p:cNvPr>
          <p:cNvSpPr/>
          <p:nvPr/>
        </p:nvSpPr>
        <p:spPr>
          <a:xfrm>
            <a:off x="0" y="0"/>
            <a:ext cx="12192000" cy="6858000"/>
          </a:xfrm>
          <a:prstGeom prst="rect">
            <a:avLst/>
          </a:prstGeom>
          <a:solidFill>
            <a:srgbClr val="02102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dirty="0"/>
          </a:p>
        </p:txBody>
      </p:sp>
      <p:sp>
        <p:nvSpPr>
          <p:cNvPr id="115" name="Google Shape;115;p4"/>
          <p:cNvSpPr/>
          <p:nvPr/>
        </p:nvSpPr>
        <p:spPr>
          <a:xfrm>
            <a:off x="10300742" y="5319346"/>
            <a:ext cx="367259" cy="153865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Calibri"/>
              <a:ea typeface="Calibri"/>
              <a:cs typeface="Calibri"/>
              <a:sym typeface="Calibri"/>
            </a:endParaRPr>
          </a:p>
        </p:txBody>
      </p:sp>
      <p:pic>
        <p:nvPicPr>
          <p:cNvPr id="2" name="Image 1" descr="Une image contenant léger, rouge, laser&#10;&#10;Description générée automatiquement">
            <a:extLst>
              <a:ext uri="{FF2B5EF4-FFF2-40B4-BE49-F238E27FC236}">
                <a16:creationId xmlns:a16="http://schemas.microsoft.com/office/drawing/2014/main" id="{71DBD33A-65E8-B9CC-59AA-C65A6B37BEFB}"/>
              </a:ext>
            </a:extLst>
          </p:cNvPr>
          <p:cNvPicPr>
            <a:picLocks noChangeAspect="1"/>
          </p:cNvPicPr>
          <p:nvPr/>
        </p:nvPicPr>
        <p:blipFill>
          <a:blip r:embed="rId3"/>
          <a:stretch>
            <a:fillRect/>
          </a:stretch>
        </p:blipFill>
        <p:spPr>
          <a:xfrm>
            <a:off x="-11970" y="0"/>
            <a:ext cx="12203970" cy="6858000"/>
          </a:xfrm>
          <a:prstGeom prst="rect">
            <a:avLst/>
          </a:prstGeom>
        </p:spPr>
      </p:pic>
      <p:pic>
        <p:nvPicPr>
          <p:cNvPr id="5" name="Image 4">
            <a:extLst>
              <a:ext uri="{FF2B5EF4-FFF2-40B4-BE49-F238E27FC236}">
                <a16:creationId xmlns:a16="http://schemas.microsoft.com/office/drawing/2014/main" id="{1239D40C-86E2-4AAB-AD01-FE48188B14B3}"/>
              </a:ext>
            </a:extLst>
          </p:cNvPr>
          <p:cNvPicPr>
            <a:picLocks noChangeAspect="1"/>
          </p:cNvPicPr>
          <p:nvPr/>
        </p:nvPicPr>
        <p:blipFill>
          <a:blip r:embed="rId4"/>
          <a:srcRect/>
          <a:stretch/>
        </p:blipFill>
        <p:spPr>
          <a:xfrm>
            <a:off x="4487063" y="2423274"/>
            <a:ext cx="3594100" cy="1116916"/>
          </a:xfrm>
          <a:prstGeom prst="rect">
            <a:avLst/>
          </a:prstGeom>
        </p:spPr>
      </p:pic>
      <p:sp>
        <p:nvSpPr>
          <p:cNvPr id="6" name="ZoneTexte 5">
            <a:extLst>
              <a:ext uri="{FF2B5EF4-FFF2-40B4-BE49-F238E27FC236}">
                <a16:creationId xmlns:a16="http://schemas.microsoft.com/office/drawing/2014/main" id="{325DD421-B2F5-68D1-7BB9-D0D0E68DDA9F}"/>
              </a:ext>
            </a:extLst>
          </p:cNvPr>
          <p:cNvSpPr txBox="1"/>
          <p:nvPr/>
        </p:nvSpPr>
        <p:spPr>
          <a:xfrm>
            <a:off x="-11970" y="3914140"/>
            <a:ext cx="12192000" cy="1446550"/>
          </a:xfrm>
          <a:prstGeom prst="rect">
            <a:avLst/>
          </a:prstGeom>
          <a:noFill/>
        </p:spPr>
        <p:txBody>
          <a:bodyPr wrap="square">
            <a:spAutoFit/>
          </a:bodyPr>
          <a:lstStyle/>
          <a:p>
            <a:pPr lvl="0" algn="ctr"/>
            <a:r>
              <a:rPr lang="fr-FR" sz="3600" b="1" dirty="0">
                <a:solidFill>
                  <a:schemeClr val="bg1"/>
                </a:solidFill>
                <a:latin typeface="Roboto" panose="02000000000000000000" pitchFamily="2" charset="0"/>
                <a:ea typeface="Roboto" panose="02000000000000000000" pitchFamily="2" charset="0"/>
                <a:cs typeface="Roboto" panose="02000000000000000000" pitchFamily="2" charset="0"/>
              </a:rPr>
              <a:t>IA et Transformation Numérique</a:t>
            </a:r>
          </a:p>
          <a:p>
            <a:pPr lvl="0" algn="ctr"/>
            <a:r>
              <a:rPr lang="fr-FR" sz="3600" b="1" dirty="0">
                <a:solidFill>
                  <a:schemeClr val="bg1"/>
                </a:solidFill>
                <a:latin typeface="Roboto" panose="02000000000000000000" pitchFamily="2" charset="0"/>
                <a:ea typeface="Roboto" panose="02000000000000000000" pitchFamily="2" charset="0"/>
                <a:cs typeface="Roboto" panose="02000000000000000000" pitchFamily="2" charset="0"/>
              </a:rPr>
              <a:t>dans le Secteur Bancaire</a:t>
            </a:r>
          </a:p>
          <a:p>
            <a:pPr lvl="0" algn="ctr"/>
            <a:endParaRPr lang="fr-FR" sz="1600" b="1"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407654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02F424-02AB-D7BF-157A-9FCCEE870A52}"/>
              </a:ext>
            </a:extLst>
          </p:cNvPr>
          <p:cNvSpPr>
            <a:spLocks noGrp="1"/>
          </p:cNvSpPr>
          <p:nvPr>
            <p:ph type="title"/>
          </p:nvPr>
        </p:nvSpPr>
        <p:spPr/>
        <p:txBody>
          <a:bodyPr/>
          <a:lstStyle/>
          <a:p>
            <a:r>
              <a:rPr lang="fr-FR" dirty="0" err="1"/>
              <a:t>ChatBot</a:t>
            </a:r>
            <a:endParaRPr lang="fr-FR" dirty="0"/>
          </a:p>
        </p:txBody>
      </p:sp>
      <p:sp>
        <p:nvSpPr>
          <p:cNvPr id="3" name="Espace réservé du contenu 2">
            <a:extLst>
              <a:ext uri="{FF2B5EF4-FFF2-40B4-BE49-F238E27FC236}">
                <a16:creationId xmlns:a16="http://schemas.microsoft.com/office/drawing/2014/main" id="{5E9A8563-4D46-E820-BFC2-1E9CB90BFA0B}"/>
              </a:ext>
            </a:extLst>
          </p:cNvPr>
          <p:cNvSpPr>
            <a:spLocks noGrp="1"/>
          </p:cNvSpPr>
          <p:nvPr>
            <p:ph idx="1"/>
          </p:nvPr>
        </p:nvSpPr>
        <p:spPr/>
        <p:txBody>
          <a:bodyPr>
            <a:normAutofit fontScale="85000" lnSpcReduction="20000"/>
          </a:bodyPr>
          <a:lstStyle/>
          <a:p>
            <a:r>
              <a:rPr lang="fr-FR" dirty="0"/>
              <a:t>L’un des sujets phares relatifs à la relation client et à l’intelligence artificielle reste le </a:t>
            </a:r>
            <a:r>
              <a:rPr lang="fr-FR" dirty="0" err="1"/>
              <a:t>ChatBot</a:t>
            </a:r>
            <a:endParaRPr lang="fr-FR" dirty="0"/>
          </a:p>
          <a:p>
            <a:r>
              <a:rPr lang="fr-FR" dirty="0"/>
              <a:t>Ces interfaces de conversations donnent un accès plus rapide et direct aux services Clients</a:t>
            </a:r>
          </a:p>
          <a:p>
            <a:pPr lvl="1"/>
            <a:r>
              <a:rPr lang="fr-FR" dirty="0"/>
              <a:t>Disponibles 24h/24h, elles sont capables de répondre, via des textes préprogrammés, à plusieurs centaines voire milliers de questions, et de réaliser des actions à la place du client</a:t>
            </a:r>
          </a:p>
          <a:p>
            <a:r>
              <a:rPr lang="fr-FR" dirty="0"/>
              <a:t>Si elles modifient aujourd’hui la relation client bancaire, leur véritable potentiel de transformation réside cependant dans les usages plus « novateurs », déjà en production à l’étranger pour certains :</a:t>
            </a:r>
          </a:p>
          <a:p>
            <a:pPr lvl="1"/>
            <a:r>
              <a:rPr lang="fr-FR" dirty="0"/>
              <a:t>Recommandations personnalisées sur de l’optimisation d’investissements</a:t>
            </a:r>
          </a:p>
          <a:p>
            <a:pPr lvl="1"/>
            <a:r>
              <a:rPr lang="fr-FR" dirty="0"/>
              <a:t>Aide à la prévention et à la modélisation des risques</a:t>
            </a:r>
          </a:p>
          <a:p>
            <a:pPr lvl="1"/>
            <a:r>
              <a:rPr lang="fr-FR" dirty="0"/>
              <a:t>Aide à la souscription de produits</a:t>
            </a:r>
          </a:p>
          <a:p>
            <a:pPr lvl="1"/>
            <a:r>
              <a:rPr lang="fr-FR" dirty="0"/>
              <a:t>Reconnaissance des émotions</a:t>
            </a:r>
          </a:p>
          <a:p>
            <a:pPr lvl="1"/>
            <a:r>
              <a:rPr lang="fr-FR" dirty="0"/>
              <a:t>etc.</a:t>
            </a:r>
          </a:p>
        </p:txBody>
      </p:sp>
    </p:spTree>
    <p:extLst>
      <p:ext uri="{BB962C8B-B14F-4D97-AF65-F5344CB8AC3E}">
        <p14:creationId xmlns:p14="http://schemas.microsoft.com/office/powerpoint/2010/main" val="1757827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F14B6A-143E-6B2D-6704-66CCC75BFE45}"/>
              </a:ext>
            </a:extLst>
          </p:cNvPr>
          <p:cNvSpPr>
            <a:spLocks noGrp="1"/>
          </p:cNvSpPr>
          <p:nvPr>
            <p:ph type="title"/>
          </p:nvPr>
        </p:nvSpPr>
        <p:spPr/>
        <p:txBody>
          <a:bodyPr/>
          <a:lstStyle/>
          <a:p>
            <a:r>
              <a:rPr lang="fr-FR" dirty="0"/>
              <a:t>Game Changer</a:t>
            </a:r>
          </a:p>
        </p:txBody>
      </p:sp>
      <p:sp>
        <p:nvSpPr>
          <p:cNvPr id="3" name="Espace réservé du contenu 2">
            <a:extLst>
              <a:ext uri="{FF2B5EF4-FFF2-40B4-BE49-F238E27FC236}">
                <a16:creationId xmlns:a16="http://schemas.microsoft.com/office/drawing/2014/main" id="{EA843E6D-5333-C07C-58BD-C1B7AA575B94}"/>
              </a:ext>
            </a:extLst>
          </p:cNvPr>
          <p:cNvSpPr>
            <a:spLocks noGrp="1"/>
          </p:cNvSpPr>
          <p:nvPr>
            <p:ph idx="1"/>
          </p:nvPr>
        </p:nvSpPr>
        <p:spPr/>
        <p:txBody>
          <a:bodyPr>
            <a:normAutofit/>
          </a:bodyPr>
          <a:lstStyle/>
          <a:p>
            <a:r>
              <a:rPr lang="fr-FR" dirty="0"/>
              <a:t>L’IA générative : un « </a:t>
            </a:r>
            <a:r>
              <a:rPr lang="fr-FR" dirty="0" err="1"/>
              <a:t>game</a:t>
            </a:r>
            <a:r>
              <a:rPr lang="fr-FR" dirty="0"/>
              <a:t> changer » pour les banques</a:t>
            </a:r>
          </a:p>
          <a:p>
            <a:pPr lvl="1"/>
            <a:r>
              <a:rPr lang="fr-FR" dirty="0"/>
              <a:t>Elle pourrait générer une hausse de 2,8 % à 4,7 % du chiffre d’affaires annuel</a:t>
            </a:r>
          </a:p>
          <a:p>
            <a:r>
              <a:rPr lang="fr-FR" dirty="0"/>
              <a:t>Une nouvelle étude de McKinsey révèle que l’IA générative, grâce à sa capacité à apprendre et à produire de nouvelles données, pourrait générer entre 3000 et 5000 milliards de dollars de valeur dans diverses industries</a:t>
            </a:r>
          </a:p>
        </p:txBody>
      </p:sp>
    </p:spTree>
    <p:extLst>
      <p:ext uri="{BB962C8B-B14F-4D97-AF65-F5344CB8AC3E}">
        <p14:creationId xmlns:p14="http://schemas.microsoft.com/office/powerpoint/2010/main" val="2941502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B87606C-D190-4E5F-36C7-FBD0EF065596}"/>
              </a:ext>
            </a:extLst>
          </p:cNvPr>
          <p:cNvSpPr>
            <a:spLocks noGrp="1"/>
          </p:cNvSpPr>
          <p:nvPr>
            <p:ph type="title"/>
          </p:nvPr>
        </p:nvSpPr>
        <p:spPr/>
        <p:txBody>
          <a:bodyPr/>
          <a:lstStyle/>
          <a:p>
            <a:r>
              <a:rPr lang="fr-FR" dirty="0"/>
              <a:t>IVR</a:t>
            </a:r>
          </a:p>
        </p:txBody>
      </p:sp>
      <p:sp>
        <p:nvSpPr>
          <p:cNvPr id="3" name="Espace réservé du contenu 2">
            <a:extLst>
              <a:ext uri="{FF2B5EF4-FFF2-40B4-BE49-F238E27FC236}">
                <a16:creationId xmlns:a16="http://schemas.microsoft.com/office/drawing/2014/main" id="{50284459-D59A-42F3-4EA2-2E339E8947C7}"/>
              </a:ext>
            </a:extLst>
          </p:cNvPr>
          <p:cNvSpPr>
            <a:spLocks noGrp="1"/>
          </p:cNvSpPr>
          <p:nvPr>
            <p:ph idx="1"/>
          </p:nvPr>
        </p:nvSpPr>
        <p:spPr/>
        <p:txBody>
          <a:bodyPr>
            <a:normAutofit fontScale="92500" lnSpcReduction="10000"/>
          </a:bodyPr>
          <a:lstStyle/>
          <a:p>
            <a:r>
              <a:rPr lang="fr-FR" dirty="0"/>
              <a:t>Les systèmes téléphoniques à réponse automatisée, ou Interactive Voice </a:t>
            </a:r>
            <a:r>
              <a:rPr lang="fr-FR" dirty="0" err="1"/>
              <a:t>Response</a:t>
            </a:r>
            <a:r>
              <a:rPr lang="fr-FR" dirty="0"/>
              <a:t> (IVR), qui font appel à l’IA peuvent quant à eux contribuer à améliorer la résolution des problèmes des clients, en accélérant, par exemple, le traitement des pertes de cartes de crédit</a:t>
            </a:r>
          </a:p>
          <a:p>
            <a:r>
              <a:rPr lang="fr-FR" dirty="0"/>
              <a:t>L’IA permet aussi de personnaliser les campagnes de marketing et de vente en les adaptant à chaque client en fonction de son profil et de son historique</a:t>
            </a:r>
          </a:p>
          <a:p>
            <a:r>
              <a:rPr lang="fr-FR" dirty="0"/>
              <a:t>Elle peut également soutenir la conformité réglementaire, lors de la création de documents ou dans la recherche de documents manquants.</a:t>
            </a:r>
          </a:p>
          <a:p>
            <a:r>
              <a:rPr lang="fr-FR" dirty="0"/>
              <a:t>Un robot nourri de données exclusives sur les politiques internes de la compagnie peut assister les employés de première ligne dans la recherche d’informations lors d’interactions avec les clients.</a:t>
            </a:r>
          </a:p>
        </p:txBody>
      </p:sp>
    </p:spTree>
    <p:extLst>
      <p:ext uri="{BB962C8B-B14F-4D97-AF65-F5344CB8AC3E}">
        <p14:creationId xmlns:p14="http://schemas.microsoft.com/office/powerpoint/2010/main" val="1736952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B96210D-31FC-63C4-F7BD-BC52E4082B57}"/>
              </a:ext>
            </a:extLst>
          </p:cNvPr>
          <p:cNvSpPr>
            <a:spLocks noGrp="1"/>
          </p:cNvSpPr>
          <p:nvPr>
            <p:ph type="title"/>
          </p:nvPr>
        </p:nvSpPr>
        <p:spPr/>
        <p:txBody>
          <a:bodyPr/>
          <a:lstStyle/>
          <a:p>
            <a:r>
              <a:rPr lang="fr-FR" dirty="0" err="1"/>
              <a:t>ChatGPT</a:t>
            </a:r>
            <a:endParaRPr lang="fr-FR" dirty="0"/>
          </a:p>
        </p:txBody>
      </p:sp>
      <p:sp>
        <p:nvSpPr>
          <p:cNvPr id="3" name="Espace réservé du contenu 2">
            <a:extLst>
              <a:ext uri="{FF2B5EF4-FFF2-40B4-BE49-F238E27FC236}">
                <a16:creationId xmlns:a16="http://schemas.microsoft.com/office/drawing/2014/main" id="{7727B337-80B6-EADB-EBAD-0FABB9F1AEC8}"/>
              </a:ext>
            </a:extLst>
          </p:cNvPr>
          <p:cNvSpPr>
            <a:spLocks noGrp="1"/>
          </p:cNvSpPr>
          <p:nvPr>
            <p:ph idx="1"/>
          </p:nvPr>
        </p:nvSpPr>
        <p:spPr/>
        <p:txBody>
          <a:bodyPr/>
          <a:lstStyle/>
          <a:p>
            <a:r>
              <a:rPr lang="fr-FR" b="0" i="0" dirty="0">
                <a:solidFill>
                  <a:srgbClr val="333333"/>
                </a:solidFill>
                <a:effectLst/>
                <a:latin typeface="Tinos"/>
              </a:rPr>
              <a:t>Plusieurs banques ont pris le virage</a:t>
            </a:r>
          </a:p>
          <a:p>
            <a:r>
              <a:rPr lang="fr-FR" b="0" i="0" dirty="0">
                <a:solidFill>
                  <a:srgbClr val="333333"/>
                </a:solidFill>
                <a:effectLst/>
                <a:latin typeface="Tinos"/>
              </a:rPr>
              <a:t>Morgan Stanley développe actuellement un assistant d’IA basé sur GPT-4, la nouvelle version du logiciel d’</a:t>
            </a:r>
            <a:r>
              <a:rPr lang="fr-FR" b="0" i="0" dirty="0" err="1">
                <a:solidFill>
                  <a:srgbClr val="333333"/>
                </a:solidFill>
                <a:effectLst/>
                <a:latin typeface="Tinos"/>
              </a:rPr>
              <a:t>OpenAI</a:t>
            </a:r>
            <a:r>
              <a:rPr lang="fr-FR" b="0" i="0" dirty="0">
                <a:solidFill>
                  <a:srgbClr val="333333"/>
                </a:solidFill>
                <a:effectLst/>
                <a:latin typeface="Tinos"/>
              </a:rPr>
              <a:t>, pour aider ses gestionnaires de patrimoine à synthétiser des réponses à partir de ses vastes bases de connaissances internes</a:t>
            </a:r>
          </a:p>
          <a:p>
            <a:r>
              <a:rPr lang="fr-FR">
                <a:solidFill>
                  <a:srgbClr val="333333"/>
                </a:solidFill>
                <a:latin typeface="Tinos"/>
              </a:rPr>
              <a:t>Voir démo</a:t>
            </a:r>
            <a:endParaRPr lang="fr-FR" dirty="0"/>
          </a:p>
        </p:txBody>
      </p:sp>
    </p:spTree>
    <p:extLst>
      <p:ext uri="{BB962C8B-B14F-4D97-AF65-F5344CB8AC3E}">
        <p14:creationId xmlns:p14="http://schemas.microsoft.com/office/powerpoint/2010/main" val="12396188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0AB26AF-7CBD-20CA-5CCE-F8D09D332BD6}"/>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CEB796AB-F839-883E-FCAE-DD9C45360A77}"/>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BA2A49F7-C2C4-1B8B-67E9-4A0F5C131A17}"/>
              </a:ext>
            </a:extLst>
          </p:cNvPr>
          <p:cNvPicPr>
            <a:picLocks noChangeAspect="1"/>
          </p:cNvPicPr>
          <p:nvPr/>
        </p:nvPicPr>
        <p:blipFill>
          <a:blip r:embed="rId2"/>
          <a:stretch>
            <a:fillRect/>
          </a:stretch>
        </p:blipFill>
        <p:spPr>
          <a:xfrm>
            <a:off x="107260" y="-1"/>
            <a:ext cx="11817152" cy="6334125"/>
          </a:xfrm>
          <a:prstGeom prst="rect">
            <a:avLst/>
          </a:prstGeom>
        </p:spPr>
      </p:pic>
    </p:spTree>
    <p:extLst>
      <p:ext uri="{BB962C8B-B14F-4D97-AF65-F5344CB8AC3E}">
        <p14:creationId xmlns:p14="http://schemas.microsoft.com/office/powerpoint/2010/main" val="4208115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108D801-6B5D-1857-1888-A0957D35C1AE}"/>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7FE016E9-6AD5-D814-7D46-8C07CF9AF26D}"/>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5CB8A7C9-C9AF-F088-BC91-DD614CAEBAFC}"/>
              </a:ext>
            </a:extLst>
          </p:cNvPr>
          <p:cNvPicPr>
            <a:picLocks noChangeAspect="1"/>
          </p:cNvPicPr>
          <p:nvPr/>
        </p:nvPicPr>
        <p:blipFill>
          <a:blip r:embed="rId2"/>
          <a:stretch>
            <a:fillRect/>
          </a:stretch>
        </p:blipFill>
        <p:spPr>
          <a:xfrm>
            <a:off x="0" y="900112"/>
            <a:ext cx="12258993" cy="5057775"/>
          </a:xfrm>
          <a:prstGeom prst="rect">
            <a:avLst/>
          </a:prstGeom>
        </p:spPr>
      </p:pic>
    </p:spTree>
    <p:extLst>
      <p:ext uri="{BB962C8B-B14F-4D97-AF65-F5344CB8AC3E}">
        <p14:creationId xmlns:p14="http://schemas.microsoft.com/office/powerpoint/2010/main" val="13449066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407C0E6-6AC9-2B5E-E8DB-AD19DAFB2FAC}"/>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2BA6C74C-F880-9287-B391-DDF7B0F69102}"/>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B2C20AC5-D1ED-A1FD-253B-EB8274914D70}"/>
              </a:ext>
            </a:extLst>
          </p:cNvPr>
          <p:cNvPicPr>
            <a:picLocks noChangeAspect="1"/>
          </p:cNvPicPr>
          <p:nvPr/>
        </p:nvPicPr>
        <p:blipFill>
          <a:blip r:embed="rId2"/>
          <a:stretch>
            <a:fillRect/>
          </a:stretch>
        </p:blipFill>
        <p:spPr>
          <a:xfrm>
            <a:off x="-14186" y="-1"/>
            <a:ext cx="12206186" cy="6850039"/>
          </a:xfrm>
          <a:prstGeom prst="rect">
            <a:avLst/>
          </a:prstGeom>
        </p:spPr>
      </p:pic>
    </p:spTree>
    <p:extLst>
      <p:ext uri="{BB962C8B-B14F-4D97-AF65-F5344CB8AC3E}">
        <p14:creationId xmlns:p14="http://schemas.microsoft.com/office/powerpoint/2010/main" val="3620883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A538AE-7CA0-4FE8-28E3-1498E5665370}"/>
              </a:ext>
            </a:extLst>
          </p:cNvPr>
          <p:cNvSpPr>
            <a:spLocks noGrp="1"/>
          </p:cNvSpPr>
          <p:nvPr>
            <p:ph type="title"/>
          </p:nvPr>
        </p:nvSpPr>
        <p:spPr/>
        <p:txBody>
          <a:bodyPr/>
          <a:lstStyle/>
          <a:p>
            <a:r>
              <a:rPr lang="fr-FR" dirty="0"/>
              <a:t>Management de la data</a:t>
            </a:r>
          </a:p>
        </p:txBody>
      </p:sp>
      <p:sp>
        <p:nvSpPr>
          <p:cNvPr id="3" name="Espace réservé du contenu 2">
            <a:extLst>
              <a:ext uri="{FF2B5EF4-FFF2-40B4-BE49-F238E27FC236}">
                <a16:creationId xmlns:a16="http://schemas.microsoft.com/office/drawing/2014/main" id="{0EF75076-72DC-A024-4895-B9E949804743}"/>
              </a:ext>
            </a:extLst>
          </p:cNvPr>
          <p:cNvSpPr>
            <a:spLocks noGrp="1"/>
          </p:cNvSpPr>
          <p:nvPr>
            <p:ph idx="1"/>
          </p:nvPr>
        </p:nvSpPr>
        <p:spPr/>
        <p:txBody>
          <a:bodyPr>
            <a:normAutofit lnSpcReduction="10000"/>
          </a:bodyPr>
          <a:lstStyle/>
          <a:p>
            <a:r>
              <a:rPr lang="fr-FR" dirty="0"/>
              <a:t>UNE CONDITION POUR UNE DÉMARCHE IA RÉUSSIE ?</a:t>
            </a:r>
          </a:p>
          <a:p>
            <a:r>
              <a:rPr lang="fr-FR" dirty="0"/>
              <a:t>UN MANAGEMENT DE LA DONNÉE MAITRISÉ</a:t>
            </a:r>
          </a:p>
          <a:p>
            <a:r>
              <a:rPr lang="fr-FR" dirty="0"/>
              <a:t>Cette question se pose aux prémices de tout projet en data science et en intelligence artificielle</a:t>
            </a:r>
          </a:p>
          <a:p>
            <a:pPr lvl="1"/>
            <a:r>
              <a:rPr lang="fr-FR" dirty="0"/>
              <a:t>Construire des briques IA sur des données peu maîtrisées constitue une source majeure d’inefficacité à toutes les phases du projet, du POC à l’industrialisation, un frein à la valorisation du potentiel des données, et met en risque la fiabilité de la solution IA.</a:t>
            </a:r>
          </a:p>
          <a:p>
            <a:r>
              <a:rPr lang="fr-FR" dirty="0"/>
              <a:t>Il est ainsi crucial de se saisir de l’épineuse question du data management et il conviendra d’adapter son ambition IA en fonction de l’exploitabilité de son patrimoine de données.</a:t>
            </a:r>
          </a:p>
        </p:txBody>
      </p:sp>
    </p:spTree>
    <p:extLst>
      <p:ext uri="{BB962C8B-B14F-4D97-AF65-F5344CB8AC3E}">
        <p14:creationId xmlns:p14="http://schemas.microsoft.com/office/powerpoint/2010/main" val="29020816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EF3B34-A2B9-EF82-DA8E-3F295178453C}"/>
              </a:ext>
            </a:extLst>
          </p:cNvPr>
          <p:cNvSpPr>
            <a:spLocks noGrp="1"/>
          </p:cNvSpPr>
          <p:nvPr>
            <p:ph type="title"/>
          </p:nvPr>
        </p:nvSpPr>
        <p:spPr/>
        <p:txBody>
          <a:bodyPr/>
          <a:lstStyle/>
          <a:p>
            <a:endParaRPr lang="fr-FR"/>
          </a:p>
        </p:txBody>
      </p:sp>
      <p:sp>
        <p:nvSpPr>
          <p:cNvPr id="3" name="Espace réservé du contenu 2">
            <a:extLst>
              <a:ext uri="{FF2B5EF4-FFF2-40B4-BE49-F238E27FC236}">
                <a16:creationId xmlns:a16="http://schemas.microsoft.com/office/drawing/2014/main" id="{210791B6-3624-64E4-D4A5-FB49EF49B6FA}"/>
              </a:ext>
            </a:extLst>
          </p:cNvPr>
          <p:cNvSpPr>
            <a:spLocks noGrp="1"/>
          </p:cNvSpPr>
          <p:nvPr>
            <p:ph idx="1"/>
          </p:nvPr>
        </p:nvSpPr>
        <p:spPr/>
        <p:txBody>
          <a:bodyPr/>
          <a:lstStyle/>
          <a:p>
            <a:endParaRPr lang="fr-FR"/>
          </a:p>
        </p:txBody>
      </p:sp>
      <p:pic>
        <p:nvPicPr>
          <p:cNvPr id="7" name="Image 6">
            <a:extLst>
              <a:ext uri="{FF2B5EF4-FFF2-40B4-BE49-F238E27FC236}">
                <a16:creationId xmlns:a16="http://schemas.microsoft.com/office/drawing/2014/main" id="{94E86157-B39B-57F5-887E-9A19A420B990}"/>
              </a:ext>
            </a:extLst>
          </p:cNvPr>
          <p:cNvPicPr>
            <a:picLocks noChangeAspect="1"/>
          </p:cNvPicPr>
          <p:nvPr/>
        </p:nvPicPr>
        <p:blipFill>
          <a:blip r:embed="rId2"/>
          <a:stretch>
            <a:fillRect/>
          </a:stretch>
        </p:blipFill>
        <p:spPr>
          <a:xfrm>
            <a:off x="2267972" y="123826"/>
            <a:ext cx="7799467" cy="6734174"/>
          </a:xfrm>
          <a:prstGeom prst="rect">
            <a:avLst/>
          </a:prstGeom>
        </p:spPr>
      </p:pic>
    </p:spTree>
    <p:extLst>
      <p:ext uri="{BB962C8B-B14F-4D97-AF65-F5344CB8AC3E}">
        <p14:creationId xmlns:p14="http://schemas.microsoft.com/office/powerpoint/2010/main" val="2374099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E6E59C-2E65-765E-4A0B-552A747570BD}"/>
              </a:ext>
            </a:extLst>
          </p:cNvPr>
          <p:cNvSpPr>
            <a:spLocks noGrp="1"/>
          </p:cNvSpPr>
          <p:nvPr>
            <p:ph type="title"/>
          </p:nvPr>
        </p:nvSpPr>
        <p:spPr/>
        <p:txBody>
          <a:bodyPr/>
          <a:lstStyle/>
          <a:p>
            <a:r>
              <a:rPr lang="fr-FR" dirty="0" err="1"/>
              <a:t>Make</a:t>
            </a:r>
            <a:r>
              <a:rPr lang="fr-FR" dirty="0"/>
              <a:t> or </a:t>
            </a:r>
            <a:r>
              <a:rPr lang="fr-FR" dirty="0" err="1"/>
              <a:t>Buy</a:t>
            </a:r>
            <a:endParaRPr lang="fr-FR" dirty="0"/>
          </a:p>
        </p:txBody>
      </p:sp>
      <p:sp>
        <p:nvSpPr>
          <p:cNvPr id="3" name="Espace réservé du contenu 2">
            <a:extLst>
              <a:ext uri="{FF2B5EF4-FFF2-40B4-BE49-F238E27FC236}">
                <a16:creationId xmlns:a16="http://schemas.microsoft.com/office/drawing/2014/main" id="{B7289314-1FC7-99A3-AF28-FAFEF8415864}"/>
              </a:ext>
            </a:extLst>
          </p:cNvPr>
          <p:cNvSpPr>
            <a:spLocks noGrp="1"/>
          </p:cNvSpPr>
          <p:nvPr>
            <p:ph idx="1"/>
          </p:nvPr>
        </p:nvSpPr>
        <p:spPr/>
        <p:txBody>
          <a:bodyPr>
            <a:normAutofit/>
          </a:bodyPr>
          <a:lstStyle/>
          <a:p>
            <a:r>
              <a:rPr lang="fr-FR" dirty="0"/>
              <a:t>Pour tester et implémenter vos initiatives IA, vous disposez d’une large palette de possibilités :</a:t>
            </a:r>
          </a:p>
          <a:p>
            <a:pPr lvl="1"/>
            <a:r>
              <a:rPr lang="fr-FR" dirty="0"/>
              <a:t>Des développements internes par vos propres data </a:t>
            </a:r>
            <a:r>
              <a:rPr lang="fr-FR" dirty="0" err="1"/>
              <a:t>scientists</a:t>
            </a:r>
            <a:r>
              <a:rPr lang="fr-FR" dirty="0"/>
              <a:t> et data </a:t>
            </a:r>
            <a:r>
              <a:rPr lang="fr-FR" dirty="0" err="1"/>
              <a:t>engineers</a:t>
            </a:r>
            <a:endParaRPr lang="fr-FR" dirty="0"/>
          </a:p>
          <a:p>
            <a:pPr lvl="1"/>
            <a:r>
              <a:rPr lang="fr-FR" dirty="0"/>
              <a:t>Des cabinets spécialistes et consultants en data science</a:t>
            </a:r>
          </a:p>
          <a:p>
            <a:pPr lvl="1"/>
            <a:r>
              <a:rPr lang="fr-FR" dirty="0"/>
              <a:t>Des fournisseurs externes s’appuyant notamment sur le Cloud</a:t>
            </a:r>
          </a:p>
          <a:p>
            <a:pPr lvl="2"/>
            <a:r>
              <a:rPr lang="fr-FR" dirty="0"/>
              <a:t>Google, AWS, Azure, </a:t>
            </a:r>
            <a:r>
              <a:rPr lang="fr-FR" dirty="0" err="1"/>
              <a:t>OpenAI</a:t>
            </a:r>
            <a:r>
              <a:rPr lang="fr-FR" dirty="0"/>
              <a:t>, Microsoft</a:t>
            </a:r>
          </a:p>
          <a:p>
            <a:pPr lvl="1"/>
            <a:r>
              <a:rPr lang="fr-FR" dirty="0"/>
              <a:t>Des purs </a:t>
            </a:r>
            <a:r>
              <a:rPr lang="fr-FR" dirty="0" err="1"/>
              <a:t>players</a:t>
            </a:r>
            <a:r>
              <a:rPr lang="fr-FR" dirty="0"/>
              <a:t> on-</a:t>
            </a:r>
            <a:r>
              <a:rPr lang="fr-FR" dirty="0" err="1"/>
              <a:t>premise</a:t>
            </a:r>
            <a:r>
              <a:rPr lang="fr-FR" dirty="0"/>
              <a:t> &amp; cloud, via notamment un riche écosystème de startups</a:t>
            </a:r>
          </a:p>
        </p:txBody>
      </p:sp>
    </p:spTree>
    <p:extLst>
      <p:ext uri="{BB962C8B-B14F-4D97-AF65-F5344CB8AC3E}">
        <p14:creationId xmlns:p14="http://schemas.microsoft.com/office/powerpoint/2010/main" val="2457455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93FC0D0-990A-1CBF-C46E-A7B044340CCE}"/>
              </a:ext>
            </a:extLst>
          </p:cNvPr>
          <p:cNvSpPr/>
          <p:nvPr/>
        </p:nvSpPr>
        <p:spPr>
          <a:xfrm>
            <a:off x="0" y="0"/>
            <a:ext cx="12192000" cy="6858000"/>
          </a:xfrm>
          <a:prstGeom prst="rect">
            <a:avLst/>
          </a:prstGeom>
          <a:gradFill flip="none" rotWithShape="1">
            <a:gsLst>
              <a:gs pos="31000">
                <a:srgbClr val="021023"/>
              </a:gs>
              <a:gs pos="98000">
                <a:srgbClr val="FF3000"/>
              </a:gs>
            </a:gsLst>
            <a:lin ang="16200000" scaled="1"/>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dirty="0"/>
          </a:p>
        </p:txBody>
      </p:sp>
      <p:pic>
        <p:nvPicPr>
          <p:cNvPr id="22" name="Image 21" descr="Une image contenant léger&#10;&#10;Description générée automatiquement avec une confiance moyenne">
            <a:extLst>
              <a:ext uri="{FF2B5EF4-FFF2-40B4-BE49-F238E27FC236}">
                <a16:creationId xmlns:a16="http://schemas.microsoft.com/office/drawing/2014/main" id="{92A6375C-B15E-1064-F9D7-61265380D9EC}"/>
              </a:ext>
            </a:extLst>
          </p:cNvPr>
          <p:cNvPicPr>
            <a:picLocks noChangeAspect="1"/>
          </p:cNvPicPr>
          <p:nvPr/>
        </p:nvPicPr>
        <p:blipFill>
          <a:blip r:embed="rId3">
            <a:alphaModFix amt="41000"/>
            <a:extLst>
              <a:ext uri="{BEBA8EAE-BF5A-486C-A8C5-ECC9F3942E4B}">
                <a14:imgProps xmlns:a14="http://schemas.microsoft.com/office/drawing/2010/main">
                  <a14:imgLayer r:embed="rId4">
                    <a14:imgEffect>
                      <a14:sharpenSoften amount="100000"/>
                    </a14:imgEffect>
                    <a14:imgEffect>
                      <a14:colorTemperature colorTemp="8433"/>
                    </a14:imgEffect>
                    <a14:imgEffect>
                      <a14:saturation sat="300000"/>
                    </a14:imgEffect>
                    <a14:imgEffect>
                      <a14:brightnessContrast bright="-28000"/>
                    </a14:imgEffect>
                  </a14:imgLayer>
                </a14:imgProps>
              </a:ext>
              <a:ext uri="{28A0092B-C50C-407E-A947-70E740481C1C}">
                <a14:useLocalDpi xmlns:a14="http://schemas.microsoft.com/office/drawing/2010/main"/>
              </a:ext>
            </a:extLst>
          </a:blip>
          <a:stretch>
            <a:fillRect/>
          </a:stretch>
        </p:blipFill>
        <p:spPr>
          <a:xfrm>
            <a:off x="0" y="9"/>
            <a:ext cx="12219695" cy="7239917"/>
          </a:xfrm>
          <a:prstGeom prst="rect">
            <a:avLst/>
          </a:prstGeom>
        </p:spPr>
      </p:pic>
      <p:sp>
        <p:nvSpPr>
          <p:cNvPr id="3" name="Espace réservé de la date 2">
            <a:extLst>
              <a:ext uri="{FF2B5EF4-FFF2-40B4-BE49-F238E27FC236}">
                <a16:creationId xmlns:a16="http://schemas.microsoft.com/office/drawing/2014/main" id="{EBA57A23-E311-987A-8FC1-41778B3B80BA}"/>
              </a:ext>
            </a:extLst>
          </p:cNvPr>
          <p:cNvSpPr>
            <a:spLocks noGrp="1"/>
          </p:cNvSpPr>
          <p:nvPr>
            <p:ph type="dt" sz="half" idx="10"/>
          </p:nvPr>
        </p:nvSpPr>
        <p:spPr/>
        <p:txBody>
          <a:bodyPr/>
          <a:lstStyle/>
          <a:p>
            <a:fld id="{DEB5EAC5-FED2-0F4D-A6F7-3211A46B514D}" type="datetime1">
              <a:rPr lang="fr-FR" smtClean="0"/>
              <a:t>11/01/2024</a:t>
            </a:fld>
            <a:endParaRPr lang="fr-FR" dirty="0"/>
          </a:p>
        </p:txBody>
      </p:sp>
      <p:sp>
        <p:nvSpPr>
          <p:cNvPr id="4" name="Espace réservé du pied de page 3">
            <a:extLst>
              <a:ext uri="{FF2B5EF4-FFF2-40B4-BE49-F238E27FC236}">
                <a16:creationId xmlns:a16="http://schemas.microsoft.com/office/drawing/2014/main" id="{15D285F1-06AA-56B9-04BA-E2D971CA6A39}"/>
              </a:ext>
            </a:extLst>
          </p:cNvPr>
          <p:cNvSpPr>
            <a:spLocks noGrp="1"/>
          </p:cNvSpPr>
          <p:nvPr>
            <p:ph type="ftr" sz="quarter" idx="11"/>
          </p:nvPr>
        </p:nvSpPr>
        <p:spPr/>
        <p:txBody>
          <a:bodyPr/>
          <a:lstStyle/>
          <a:p>
            <a:r>
              <a:rPr lang="fr-FR" dirty="0"/>
              <a:t>© Sparks   I   tous droits réservés</a:t>
            </a:r>
          </a:p>
        </p:txBody>
      </p:sp>
      <p:sp>
        <p:nvSpPr>
          <p:cNvPr id="5" name="Espace réservé du numéro de diapositive 4">
            <a:extLst>
              <a:ext uri="{FF2B5EF4-FFF2-40B4-BE49-F238E27FC236}">
                <a16:creationId xmlns:a16="http://schemas.microsoft.com/office/drawing/2014/main" id="{63739CE1-B7A1-AEB6-6B4C-570DDFCF0756}"/>
              </a:ext>
            </a:extLst>
          </p:cNvPr>
          <p:cNvSpPr>
            <a:spLocks noGrp="1"/>
          </p:cNvSpPr>
          <p:nvPr>
            <p:ph type="sldNum" sz="quarter" idx="12"/>
          </p:nvPr>
        </p:nvSpPr>
        <p:spPr/>
        <p:txBody>
          <a:bodyPr/>
          <a:lstStyle/>
          <a:p>
            <a:fld id="{D4EA2EDC-6062-D842-8FA9-4F754D9FE0EF}" type="slidenum">
              <a:rPr lang="fr-FR" smtClean="0"/>
              <a:t>2</a:t>
            </a:fld>
            <a:endParaRPr lang="fr-FR" dirty="0"/>
          </a:p>
        </p:txBody>
      </p:sp>
      <p:sp>
        <p:nvSpPr>
          <p:cNvPr id="8" name="Titre 1">
            <a:extLst>
              <a:ext uri="{FF2B5EF4-FFF2-40B4-BE49-F238E27FC236}">
                <a16:creationId xmlns:a16="http://schemas.microsoft.com/office/drawing/2014/main" id="{B0052F7F-5632-0A98-45A9-E8501398CBE8}"/>
              </a:ext>
            </a:extLst>
          </p:cNvPr>
          <p:cNvSpPr txBox="1">
            <a:spLocks/>
          </p:cNvSpPr>
          <p:nvPr/>
        </p:nvSpPr>
        <p:spPr>
          <a:xfrm>
            <a:off x="273723" y="-7087"/>
            <a:ext cx="8318500" cy="1070006"/>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fr-FR" sz="24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9" name="Image 8" descr="Une image contenant créativité, art&#10;&#10;Description générée automatiquement">
            <a:extLst>
              <a:ext uri="{FF2B5EF4-FFF2-40B4-BE49-F238E27FC236}">
                <a16:creationId xmlns:a16="http://schemas.microsoft.com/office/drawing/2014/main" id="{45BDEAC2-82D1-BCE3-D7E9-BEBF6690B71F}"/>
              </a:ext>
            </a:extLst>
          </p:cNvPr>
          <p:cNvPicPr>
            <a:picLocks noChangeAspect="1"/>
          </p:cNvPicPr>
          <p:nvPr/>
        </p:nvPicPr>
        <p:blipFill>
          <a:blip r:embed="rId5"/>
          <a:stretch>
            <a:fillRect/>
          </a:stretch>
        </p:blipFill>
        <p:spPr>
          <a:xfrm>
            <a:off x="-258092" y="187262"/>
            <a:ext cx="516183" cy="659164"/>
          </a:xfrm>
          <a:prstGeom prst="rect">
            <a:avLst/>
          </a:prstGeom>
        </p:spPr>
      </p:pic>
      <p:sp>
        <p:nvSpPr>
          <p:cNvPr id="2" name="ZoneTexte 1">
            <a:extLst>
              <a:ext uri="{FF2B5EF4-FFF2-40B4-BE49-F238E27FC236}">
                <a16:creationId xmlns:a16="http://schemas.microsoft.com/office/drawing/2014/main" id="{04B1A5E2-BC6C-50C0-0EA6-AFE07B2963EF}"/>
              </a:ext>
            </a:extLst>
          </p:cNvPr>
          <p:cNvSpPr txBox="1"/>
          <p:nvPr/>
        </p:nvSpPr>
        <p:spPr>
          <a:xfrm>
            <a:off x="0" y="2307794"/>
            <a:ext cx="12219695" cy="1754326"/>
          </a:xfrm>
          <a:prstGeom prst="rect">
            <a:avLst/>
          </a:prstGeom>
          <a:noFill/>
        </p:spPr>
        <p:txBody>
          <a:bodyPr wrap="square">
            <a:spAutoFit/>
          </a:bodyPr>
          <a:lstStyle/>
          <a:p>
            <a:pPr algn="ctr" rtl="0" fontAlgn="base"/>
            <a:r>
              <a:rPr lang="fr-FR" sz="2800" b="1" i="0" u="none" strike="noStrike" dirty="0">
                <a:solidFill>
                  <a:schemeClr val="bg1"/>
                </a:solidFill>
                <a:effectLst/>
                <a:latin typeface="Roboto" panose="02000000000000000000" pitchFamily="2" charset="0"/>
              </a:rPr>
              <a:t>IA dans le secteur Bancaire  </a:t>
            </a:r>
          </a:p>
          <a:p>
            <a:pPr algn="ctr" rtl="0" fontAlgn="base"/>
            <a:endParaRPr lang="en-US" sz="8000" b="0" i="0" dirty="0">
              <a:solidFill>
                <a:schemeClr val="bg1"/>
              </a:solidFill>
              <a:effectLst/>
              <a:latin typeface="Segoe UI" panose="020B0502040204020203" pitchFamily="34" charset="0"/>
            </a:endParaRPr>
          </a:p>
        </p:txBody>
      </p:sp>
    </p:spTree>
    <p:extLst>
      <p:ext uri="{BB962C8B-B14F-4D97-AF65-F5344CB8AC3E}">
        <p14:creationId xmlns:p14="http://schemas.microsoft.com/office/powerpoint/2010/main" val="2318274632"/>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7F9857-2855-C4C4-5D28-28DDE9DCF23D}"/>
              </a:ext>
            </a:extLst>
          </p:cNvPr>
          <p:cNvSpPr>
            <a:spLocks noGrp="1"/>
          </p:cNvSpPr>
          <p:nvPr>
            <p:ph type="title"/>
          </p:nvPr>
        </p:nvSpPr>
        <p:spPr/>
        <p:txBody>
          <a:bodyPr/>
          <a:lstStyle/>
          <a:p>
            <a:r>
              <a:rPr lang="fr-FR" dirty="0"/>
              <a:t>POC</a:t>
            </a:r>
          </a:p>
        </p:txBody>
      </p:sp>
      <p:sp>
        <p:nvSpPr>
          <p:cNvPr id="3" name="Espace réservé du contenu 2">
            <a:extLst>
              <a:ext uri="{FF2B5EF4-FFF2-40B4-BE49-F238E27FC236}">
                <a16:creationId xmlns:a16="http://schemas.microsoft.com/office/drawing/2014/main" id="{D655C001-24B4-C732-ADFF-E481F7FBFBAA}"/>
              </a:ext>
            </a:extLst>
          </p:cNvPr>
          <p:cNvSpPr>
            <a:spLocks noGrp="1"/>
          </p:cNvSpPr>
          <p:nvPr>
            <p:ph idx="1"/>
          </p:nvPr>
        </p:nvSpPr>
        <p:spPr/>
        <p:txBody>
          <a:bodyPr/>
          <a:lstStyle/>
          <a:p>
            <a:r>
              <a:rPr lang="fr-FR" dirty="0"/>
              <a:t>Le Proof Of Concept devra être fait dans un </a:t>
            </a:r>
            <a:r>
              <a:rPr lang="fr-FR" dirty="0" err="1"/>
              <a:t>DataLab</a:t>
            </a:r>
            <a:endParaRPr lang="fr-FR" dirty="0"/>
          </a:p>
          <a:p>
            <a:r>
              <a:rPr lang="fr-FR" dirty="0"/>
              <a:t>Si le POC atteste du potentiel de valeur des données, l’étape suivante n’est pas des moindres</a:t>
            </a:r>
          </a:p>
          <a:p>
            <a:r>
              <a:rPr lang="fr-FR" dirty="0"/>
              <a:t>Nombre de projets ont été avortés du fait d’un manque d’anticipation liée à l’industrialisation</a:t>
            </a:r>
          </a:p>
        </p:txBody>
      </p:sp>
    </p:spTree>
    <p:extLst>
      <p:ext uri="{BB962C8B-B14F-4D97-AF65-F5344CB8AC3E}">
        <p14:creationId xmlns:p14="http://schemas.microsoft.com/office/powerpoint/2010/main" val="7710093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3B7020-B730-1879-C250-FF86D1D39CD9}"/>
              </a:ext>
            </a:extLst>
          </p:cNvPr>
          <p:cNvSpPr>
            <a:spLocks noGrp="1"/>
          </p:cNvSpPr>
          <p:nvPr>
            <p:ph type="title"/>
          </p:nvPr>
        </p:nvSpPr>
        <p:spPr/>
        <p:txBody>
          <a:bodyPr/>
          <a:lstStyle/>
          <a:p>
            <a:r>
              <a:rPr lang="fr-FR" dirty="0"/>
              <a:t>Industrialisation</a:t>
            </a:r>
          </a:p>
        </p:txBody>
      </p:sp>
      <p:sp>
        <p:nvSpPr>
          <p:cNvPr id="3" name="Espace réservé du contenu 2">
            <a:extLst>
              <a:ext uri="{FF2B5EF4-FFF2-40B4-BE49-F238E27FC236}">
                <a16:creationId xmlns:a16="http://schemas.microsoft.com/office/drawing/2014/main" id="{12CDB976-2AA9-94DD-139C-909F37772F64}"/>
              </a:ext>
            </a:extLst>
          </p:cNvPr>
          <p:cNvSpPr>
            <a:spLocks noGrp="1"/>
          </p:cNvSpPr>
          <p:nvPr>
            <p:ph idx="1"/>
          </p:nvPr>
        </p:nvSpPr>
        <p:spPr/>
        <p:txBody>
          <a:bodyPr>
            <a:normAutofit lnSpcReduction="10000"/>
          </a:bodyPr>
          <a:lstStyle/>
          <a:p>
            <a:r>
              <a:rPr lang="fr-FR" dirty="0"/>
              <a:t>La clé d’une industrialisation réussie ?</a:t>
            </a:r>
          </a:p>
          <a:p>
            <a:r>
              <a:rPr lang="fr-FR" dirty="0"/>
              <a:t>Une collaboration forte entre les directions métiers, le </a:t>
            </a:r>
            <a:r>
              <a:rPr lang="fr-FR" dirty="0" err="1"/>
              <a:t>DataLab</a:t>
            </a:r>
            <a:r>
              <a:rPr lang="fr-FR" dirty="0"/>
              <a:t> et la DSI</a:t>
            </a:r>
          </a:p>
          <a:p>
            <a:pPr lvl="1"/>
            <a:r>
              <a:rPr lang="fr-FR" dirty="0"/>
              <a:t>Cette collaboration permettra premièrement d’assurer la cohérence entre les technologies envisagées en POC et les contraintes techniques, l’architecture et les modèles opérationnels du SI existant, et d’intégrer les directions métiers aux évolutions futures des standards du SI</a:t>
            </a:r>
          </a:p>
          <a:p>
            <a:pPr lvl="1"/>
            <a:r>
              <a:rPr lang="fr-FR" dirty="0"/>
              <a:t>Entre autres, les data </a:t>
            </a:r>
            <a:r>
              <a:rPr lang="fr-FR" dirty="0" err="1"/>
              <a:t>scientists</a:t>
            </a:r>
            <a:r>
              <a:rPr lang="fr-FR" dirty="0"/>
              <a:t> devront être responsabilisés des algorithmes mis en place</a:t>
            </a:r>
          </a:p>
          <a:p>
            <a:r>
              <a:rPr lang="fr-FR" dirty="0" err="1"/>
              <a:t>MLOps</a:t>
            </a:r>
            <a:endParaRPr lang="fr-FR" dirty="0"/>
          </a:p>
          <a:p>
            <a:pPr lvl="1"/>
            <a:r>
              <a:rPr lang="fr-FR" dirty="0" err="1"/>
              <a:t>MLOps</a:t>
            </a:r>
            <a:r>
              <a:rPr lang="fr-FR" dirty="0"/>
              <a:t> est une technologie basée sur les containers léger </a:t>
            </a:r>
            <a:r>
              <a:rPr lang="fr-FR"/>
              <a:t>pour faciliter </a:t>
            </a:r>
            <a:r>
              <a:rPr lang="fr-FR" dirty="0"/>
              <a:t>la mise en production</a:t>
            </a:r>
          </a:p>
        </p:txBody>
      </p:sp>
    </p:spTree>
    <p:extLst>
      <p:ext uri="{BB962C8B-B14F-4D97-AF65-F5344CB8AC3E}">
        <p14:creationId xmlns:p14="http://schemas.microsoft.com/office/powerpoint/2010/main" val="31621967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35E8B9-62B2-3D31-1751-D1D2C5F2F729}"/>
              </a:ext>
            </a:extLst>
          </p:cNvPr>
          <p:cNvSpPr>
            <a:spLocks noGrp="1"/>
          </p:cNvSpPr>
          <p:nvPr>
            <p:ph type="title"/>
          </p:nvPr>
        </p:nvSpPr>
        <p:spPr/>
        <p:txBody>
          <a:bodyPr/>
          <a:lstStyle/>
          <a:p>
            <a:r>
              <a:rPr lang="fr-FR" dirty="0"/>
              <a:t>Industrialisation</a:t>
            </a:r>
          </a:p>
        </p:txBody>
      </p:sp>
      <p:sp>
        <p:nvSpPr>
          <p:cNvPr id="3" name="Espace réservé du contenu 2">
            <a:extLst>
              <a:ext uri="{FF2B5EF4-FFF2-40B4-BE49-F238E27FC236}">
                <a16:creationId xmlns:a16="http://schemas.microsoft.com/office/drawing/2014/main" id="{6A4CA0A2-CD05-ECA9-83C1-8D9993715E24}"/>
              </a:ext>
            </a:extLst>
          </p:cNvPr>
          <p:cNvSpPr>
            <a:spLocks noGrp="1"/>
          </p:cNvSpPr>
          <p:nvPr>
            <p:ph idx="1"/>
          </p:nvPr>
        </p:nvSpPr>
        <p:spPr/>
        <p:txBody>
          <a:bodyPr>
            <a:normAutofit/>
          </a:bodyPr>
          <a:lstStyle/>
          <a:p>
            <a:r>
              <a:rPr lang="fr-FR" dirty="0"/>
              <a:t>Le comportement des applications IA intégrant des algorithmes de Machine Learning dépend directement des données sur lesquelles s’effectue l’apprentissage automatique</a:t>
            </a:r>
          </a:p>
          <a:p>
            <a:r>
              <a:rPr lang="fr-FR" dirty="0"/>
              <a:t>Ainsi, un changement significatif de ces données sources lors de l’industrialisation peut engendrer une déviation lourde des algorithmes</a:t>
            </a:r>
          </a:p>
          <a:p>
            <a:r>
              <a:rPr lang="fr-FR" dirty="0"/>
              <a:t>Les résultats obtenus peuvent s’avérer totalement faux</a:t>
            </a:r>
          </a:p>
        </p:txBody>
      </p:sp>
    </p:spTree>
    <p:extLst>
      <p:ext uri="{BB962C8B-B14F-4D97-AF65-F5344CB8AC3E}">
        <p14:creationId xmlns:p14="http://schemas.microsoft.com/office/powerpoint/2010/main" val="3277484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90CBE6-F2A2-FF0B-5490-CB8DB37B88CA}"/>
              </a:ext>
            </a:extLst>
          </p:cNvPr>
          <p:cNvSpPr>
            <a:spLocks noGrp="1"/>
          </p:cNvSpPr>
          <p:nvPr>
            <p:ph type="title"/>
          </p:nvPr>
        </p:nvSpPr>
        <p:spPr/>
        <p:txBody>
          <a:bodyPr/>
          <a:lstStyle/>
          <a:p>
            <a:r>
              <a:rPr lang="fr-FR" dirty="0"/>
              <a:t>Les banques et les data</a:t>
            </a:r>
          </a:p>
        </p:txBody>
      </p:sp>
      <p:sp>
        <p:nvSpPr>
          <p:cNvPr id="3" name="Espace réservé du contenu 2">
            <a:extLst>
              <a:ext uri="{FF2B5EF4-FFF2-40B4-BE49-F238E27FC236}">
                <a16:creationId xmlns:a16="http://schemas.microsoft.com/office/drawing/2014/main" id="{4E2C19FF-EFD7-FB5E-35E7-F4D91BA91F72}"/>
              </a:ext>
            </a:extLst>
          </p:cNvPr>
          <p:cNvSpPr>
            <a:spLocks noGrp="1"/>
          </p:cNvSpPr>
          <p:nvPr>
            <p:ph idx="1"/>
          </p:nvPr>
        </p:nvSpPr>
        <p:spPr/>
        <p:txBody>
          <a:bodyPr/>
          <a:lstStyle/>
          <a:p>
            <a:r>
              <a:rPr lang="fr-FR" dirty="0"/>
              <a:t>Les banques sont des acteurs historiquement riches en données</a:t>
            </a:r>
          </a:p>
          <a:p>
            <a:pPr lvl="1"/>
            <a:r>
              <a:rPr lang="fr-FR" dirty="0"/>
              <a:t>La capacité à exploiter la donnée au profit de l’efficience opérationnelle ou de l’expérience client est ainsi devenue un enjeu fort dans la prise de part de marché</a:t>
            </a:r>
          </a:p>
        </p:txBody>
      </p:sp>
    </p:spTree>
    <p:extLst>
      <p:ext uri="{BB962C8B-B14F-4D97-AF65-F5344CB8AC3E}">
        <p14:creationId xmlns:p14="http://schemas.microsoft.com/office/powerpoint/2010/main" val="1082733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C91C05D2-6E4F-8818-D0F0-B8E591A1BEF4}"/>
              </a:ext>
            </a:extLst>
          </p:cNvPr>
          <p:cNvSpPr>
            <a:spLocks noGrp="1"/>
          </p:cNvSpPr>
          <p:nvPr>
            <p:ph idx="1"/>
          </p:nvPr>
        </p:nvSpPr>
        <p:spPr/>
        <p:txBody>
          <a:bodyPr/>
          <a:lstStyle/>
          <a:p>
            <a:endParaRPr lang="fr-FR" dirty="0"/>
          </a:p>
        </p:txBody>
      </p:sp>
      <p:pic>
        <p:nvPicPr>
          <p:cNvPr id="5" name="Image 4">
            <a:extLst>
              <a:ext uri="{FF2B5EF4-FFF2-40B4-BE49-F238E27FC236}">
                <a16:creationId xmlns:a16="http://schemas.microsoft.com/office/drawing/2014/main" id="{5DBE608F-D4CD-366E-8504-A2347CAC3CAA}"/>
              </a:ext>
            </a:extLst>
          </p:cNvPr>
          <p:cNvPicPr>
            <a:picLocks noChangeAspect="1"/>
          </p:cNvPicPr>
          <p:nvPr/>
        </p:nvPicPr>
        <p:blipFill>
          <a:blip r:embed="rId2"/>
          <a:stretch>
            <a:fillRect/>
          </a:stretch>
        </p:blipFill>
        <p:spPr>
          <a:xfrm>
            <a:off x="2249215" y="0"/>
            <a:ext cx="7053281" cy="6807756"/>
          </a:xfrm>
          <a:prstGeom prst="rect">
            <a:avLst/>
          </a:prstGeom>
        </p:spPr>
      </p:pic>
      <p:sp>
        <p:nvSpPr>
          <p:cNvPr id="7" name="Titre 6">
            <a:extLst>
              <a:ext uri="{FF2B5EF4-FFF2-40B4-BE49-F238E27FC236}">
                <a16:creationId xmlns:a16="http://schemas.microsoft.com/office/drawing/2014/main" id="{DB18FAB8-3206-647C-AD2F-E62E1D7D895D}"/>
              </a:ext>
            </a:extLst>
          </p:cNvPr>
          <p:cNvSpPr>
            <a:spLocks noGrp="1"/>
          </p:cNvSpPr>
          <p:nvPr>
            <p:ph type="title"/>
          </p:nvPr>
        </p:nvSpPr>
        <p:spPr/>
        <p:txBody>
          <a:bodyPr/>
          <a:lstStyle/>
          <a:p>
            <a:endParaRPr lang="fr-FR" dirty="0"/>
          </a:p>
        </p:txBody>
      </p:sp>
    </p:spTree>
    <p:extLst>
      <p:ext uri="{BB962C8B-B14F-4D97-AF65-F5344CB8AC3E}">
        <p14:creationId xmlns:p14="http://schemas.microsoft.com/office/powerpoint/2010/main" val="2265105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0630FE-52DA-AA84-7402-942D2AA9AB31}"/>
              </a:ext>
            </a:extLst>
          </p:cNvPr>
          <p:cNvSpPr>
            <a:spLocks noGrp="1"/>
          </p:cNvSpPr>
          <p:nvPr>
            <p:ph type="title"/>
          </p:nvPr>
        </p:nvSpPr>
        <p:spPr/>
        <p:txBody>
          <a:bodyPr/>
          <a:lstStyle/>
          <a:p>
            <a:r>
              <a:rPr lang="fr-FR" dirty="0"/>
              <a:t>France </a:t>
            </a:r>
            <a:r>
              <a:rPr lang="fr-FR" dirty="0" err="1"/>
              <a:t>is</a:t>
            </a:r>
            <a:r>
              <a:rPr lang="fr-FR" dirty="0"/>
              <a:t> AI</a:t>
            </a:r>
          </a:p>
        </p:txBody>
      </p:sp>
      <p:sp>
        <p:nvSpPr>
          <p:cNvPr id="3" name="Espace réservé du contenu 2">
            <a:extLst>
              <a:ext uri="{FF2B5EF4-FFF2-40B4-BE49-F238E27FC236}">
                <a16:creationId xmlns:a16="http://schemas.microsoft.com/office/drawing/2014/main" id="{02CCB67F-FFA0-88FD-F80B-1FF538A3ADFD}"/>
              </a:ext>
            </a:extLst>
          </p:cNvPr>
          <p:cNvSpPr>
            <a:spLocks noGrp="1"/>
          </p:cNvSpPr>
          <p:nvPr>
            <p:ph idx="1"/>
          </p:nvPr>
        </p:nvSpPr>
        <p:spPr/>
        <p:txBody>
          <a:bodyPr>
            <a:normAutofit fontScale="92500" lnSpcReduction="10000"/>
          </a:bodyPr>
          <a:lstStyle/>
          <a:p>
            <a:r>
              <a:rPr lang="fr-FR" dirty="0"/>
              <a:t>La digitalisation des banques a progressé ces dernières années, le recours à l’intelligence artificielle s’avère désormais déterminant pour conserver l’avance en matière de performance et relation client</a:t>
            </a:r>
          </a:p>
          <a:p>
            <a:r>
              <a:rPr lang="fr-FR" dirty="0"/>
              <a:t>Le rapport France </a:t>
            </a:r>
            <a:r>
              <a:rPr lang="fr-FR" dirty="0" err="1"/>
              <a:t>is</a:t>
            </a:r>
            <a:r>
              <a:rPr lang="fr-FR" dirty="0"/>
              <a:t> AI liste les multiples usages potentiels de l’IA dans les services financiers</a:t>
            </a:r>
          </a:p>
          <a:p>
            <a:pPr lvl="1"/>
            <a:r>
              <a:rPr lang="fr-FR" dirty="0"/>
              <a:t>Gestion des Centres de Relation client</a:t>
            </a:r>
          </a:p>
          <a:p>
            <a:pPr lvl="1"/>
            <a:r>
              <a:rPr lang="fr-FR" dirty="0"/>
              <a:t>Analyses prédictives</a:t>
            </a:r>
          </a:p>
          <a:p>
            <a:pPr lvl="1"/>
            <a:r>
              <a:rPr lang="fr-FR" dirty="0" err="1"/>
              <a:t>Chatbots</a:t>
            </a:r>
            <a:endParaRPr lang="fr-FR" dirty="0"/>
          </a:p>
          <a:p>
            <a:pPr lvl="1"/>
            <a:r>
              <a:rPr lang="fr-FR" dirty="0" err="1"/>
              <a:t>Etc</a:t>
            </a:r>
            <a:endParaRPr lang="fr-FR" dirty="0"/>
          </a:p>
          <a:p>
            <a:r>
              <a:rPr lang="fr-FR" dirty="0"/>
              <a:t>L’emploi d’outils d’Intelligence Artificielle dans ce secteur concerne en effet des applications très diverses et recouvre une grande variété de fonctions, qui peuvent être divisées en trois axes stratégiques</a:t>
            </a:r>
          </a:p>
        </p:txBody>
      </p:sp>
    </p:spTree>
    <p:extLst>
      <p:ext uri="{BB962C8B-B14F-4D97-AF65-F5344CB8AC3E}">
        <p14:creationId xmlns:p14="http://schemas.microsoft.com/office/powerpoint/2010/main" val="111253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E0DBF33-C65F-70F3-C9DC-16E0F6D38376}"/>
              </a:ext>
            </a:extLst>
          </p:cNvPr>
          <p:cNvSpPr>
            <a:spLocks noGrp="1"/>
          </p:cNvSpPr>
          <p:nvPr>
            <p:ph type="title"/>
          </p:nvPr>
        </p:nvSpPr>
        <p:spPr/>
        <p:txBody>
          <a:bodyPr/>
          <a:lstStyle/>
          <a:p>
            <a:r>
              <a:rPr lang="fr-FR" dirty="0"/>
              <a:t>3 axes</a:t>
            </a:r>
          </a:p>
        </p:txBody>
      </p:sp>
      <p:sp>
        <p:nvSpPr>
          <p:cNvPr id="3" name="Espace réservé du contenu 2">
            <a:extLst>
              <a:ext uri="{FF2B5EF4-FFF2-40B4-BE49-F238E27FC236}">
                <a16:creationId xmlns:a16="http://schemas.microsoft.com/office/drawing/2014/main" id="{2FDAFA6A-61D8-3176-128B-5B5138B4AAB7}"/>
              </a:ext>
            </a:extLst>
          </p:cNvPr>
          <p:cNvSpPr>
            <a:spLocks noGrp="1"/>
          </p:cNvSpPr>
          <p:nvPr>
            <p:ph idx="1"/>
          </p:nvPr>
        </p:nvSpPr>
        <p:spPr/>
        <p:txBody>
          <a:bodyPr/>
          <a:lstStyle/>
          <a:p>
            <a:endParaRPr lang="fr-FR"/>
          </a:p>
        </p:txBody>
      </p:sp>
      <p:pic>
        <p:nvPicPr>
          <p:cNvPr id="5" name="Image 4">
            <a:extLst>
              <a:ext uri="{FF2B5EF4-FFF2-40B4-BE49-F238E27FC236}">
                <a16:creationId xmlns:a16="http://schemas.microsoft.com/office/drawing/2014/main" id="{C88F51B4-C058-8769-2C0F-9FF81CBC88F6}"/>
              </a:ext>
            </a:extLst>
          </p:cNvPr>
          <p:cNvPicPr>
            <a:picLocks noChangeAspect="1"/>
          </p:cNvPicPr>
          <p:nvPr/>
        </p:nvPicPr>
        <p:blipFill>
          <a:blip r:embed="rId2"/>
          <a:stretch>
            <a:fillRect/>
          </a:stretch>
        </p:blipFill>
        <p:spPr>
          <a:xfrm>
            <a:off x="1097280" y="1367576"/>
            <a:ext cx="9812016" cy="5490424"/>
          </a:xfrm>
          <a:prstGeom prst="rect">
            <a:avLst/>
          </a:prstGeom>
        </p:spPr>
      </p:pic>
    </p:spTree>
    <p:extLst>
      <p:ext uri="{BB962C8B-B14F-4D97-AF65-F5344CB8AC3E}">
        <p14:creationId xmlns:p14="http://schemas.microsoft.com/office/powerpoint/2010/main" val="12286009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91C7C4-8BD1-33A9-84C8-A86017BC7C94}"/>
              </a:ext>
            </a:extLst>
          </p:cNvPr>
          <p:cNvSpPr>
            <a:spLocks noGrp="1"/>
          </p:cNvSpPr>
          <p:nvPr>
            <p:ph type="title"/>
          </p:nvPr>
        </p:nvSpPr>
        <p:spPr/>
        <p:txBody>
          <a:bodyPr/>
          <a:lstStyle/>
          <a:p>
            <a:r>
              <a:rPr lang="fr-FR" dirty="0"/>
              <a:t>NLG</a:t>
            </a:r>
          </a:p>
        </p:txBody>
      </p:sp>
      <p:sp>
        <p:nvSpPr>
          <p:cNvPr id="3" name="Espace réservé du contenu 2">
            <a:extLst>
              <a:ext uri="{FF2B5EF4-FFF2-40B4-BE49-F238E27FC236}">
                <a16:creationId xmlns:a16="http://schemas.microsoft.com/office/drawing/2014/main" id="{F5EB5505-0B40-A630-140F-5916D4897CA1}"/>
              </a:ext>
            </a:extLst>
          </p:cNvPr>
          <p:cNvSpPr>
            <a:spLocks noGrp="1"/>
          </p:cNvSpPr>
          <p:nvPr>
            <p:ph idx="1"/>
          </p:nvPr>
        </p:nvSpPr>
        <p:spPr/>
        <p:txBody>
          <a:bodyPr>
            <a:normAutofit/>
          </a:bodyPr>
          <a:lstStyle/>
          <a:p>
            <a:r>
              <a:rPr lang="fr-FR" dirty="0"/>
              <a:t>Les banques utilisent des systèmes élaborés tels le NLG</a:t>
            </a:r>
          </a:p>
          <a:p>
            <a:r>
              <a:rPr lang="fr-FR" dirty="0"/>
              <a:t>Natural </a:t>
            </a:r>
            <a:r>
              <a:rPr lang="fr-FR" dirty="0" err="1"/>
              <a:t>Language</a:t>
            </a:r>
            <a:r>
              <a:rPr lang="fr-FR" dirty="0"/>
              <a:t> </a:t>
            </a:r>
            <a:r>
              <a:rPr lang="fr-FR" dirty="0" err="1"/>
              <a:t>Generation</a:t>
            </a:r>
            <a:endParaRPr lang="fr-FR" dirty="0"/>
          </a:p>
          <a:p>
            <a:r>
              <a:rPr lang="fr-FR" dirty="0"/>
              <a:t>Par exemple, des banques implémentent en quelques mois des cas d’usage autour de la génération de textes intelligents, pour aider les conseillers bancaires à préparer leurs entretiens clients notamment</a:t>
            </a:r>
          </a:p>
          <a:p>
            <a:r>
              <a:rPr lang="fr-FR" dirty="0"/>
              <a:t>Dans les Centres de Relation client bancaires, l’IA apporte un appui sur des micro-tâches, pour faciliter l’accès aux bases de connaissance, ou prendre en charge des conversations clients simples</a:t>
            </a:r>
          </a:p>
          <a:p>
            <a:r>
              <a:rPr lang="fr-FR" dirty="0"/>
              <a:t>L’IA offre ici un gain de temps non-négligeable.</a:t>
            </a:r>
          </a:p>
        </p:txBody>
      </p:sp>
    </p:spTree>
    <p:extLst>
      <p:ext uri="{BB962C8B-B14F-4D97-AF65-F5344CB8AC3E}">
        <p14:creationId xmlns:p14="http://schemas.microsoft.com/office/powerpoint/2010/main" val="4102803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22D944A-A53D-00BC-669F-3A70FCC8F5A1}"/>
              </a:ext>
            </a:extLst>
          </p:cNvPr>
          <p:cNvSpPr>
            <a:spLocks noGrp="1"/>
          </p:cNvSpPr>
          <p:nvPr>
            <p:ph type="title"/>
          </p:nvPr>
        </p:nvSpPr>
        <p:spPr/>
        <p:txBody>
          <a:bodyPr/>
          <a:lstStyle/>
          <a:p>
            <a:r>
              <a:rPr lang="fr-FR" dirty="0"/>
              <a:t>France Stratégie</a:t>
            </a:r>
          </a:p>
        </p:txBody>
      </p:sp>
      <p:sp>
        <p:nvSpPr>
          <p:cNvPr id="3" name="Espace réservé du contenu 2">
            <a:extLst>
              <a:ext uri="{FF2B5EF4-FFF2-40B4-BE49-F238E27FC236}">
                <a16:creationId xmlns:a16="http://schemas.microsoft.com/office/drawing/2014/main" id="{C61123CF-612F-6D07-0B77-3428115C75FC}"/>
              </a:ext>
            </a:extLst>
          </p:cNvPr>
          <p:cNvSpPr>
            <a:spLocks noGrp="1"/>
          </p:cNvSpPr>
          <p:nvPr>
            <p:ph idx="1"/>
          </p:nvPr>
        </p:nvSpPr>
        <p:spPr/>
        <p:txBody>
          <a:bodyPr/>
          <a:lstStyle/>
          <a:p>
            <a:r>
              <a:rPr lang="fr-FR" dirty="0"/>
              <a:t>Selon le rapport Intelligence Artificielle et Travail de France Stratégie en matière de relation client bancaire les outils d’IA qui traitent du volet règlementaire sont parmi les plus élaborés</a:t>
            </a:r>
          </a:p>
          <a:p>
            <a:pPr lvl="1"/>
            <a:r>
              <a:rPr lang="fr-FR" dirty="0"/>
              <a:t>détection de comportements frauduleux</a:t>
            </a:r>
          </a:p>
          <a:p>
            <a:pPr lvl="1"/>
            <a:r>
              <a:rPr lang="fr-FR" dirty="0"/>
              <a:t>notation du risque crédit</a:t>
            </a:r>
          </a:p>
          <a:p>
            <a:pPr lvl="1"/>
            <a:r>
              <a:rPr lang="fr-FR" dirty="0" err="1"/>
              <a:t>etc</a:t>
            </a:r>
            <a:endParaRPr lang="fr-FR" dirty="0"/>
          </a:p>
        </p:txBody>
      </p:sp>
    </p:spTree>
    <p:extLst>
      <p:ext uri="{BB962C8B-B14F-4D97-AF65-F5344CB8AC3E}">
        <p14:creationId xmlns:p14="http://schemas.microsoft.com/office/powerpoint/2010/main" val="198578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2C6697-19D3-5CFD-309B-D6D9A1F630D0}"/>
              </a:ext>
            </a:extLst>
          </p:cNvPr>
          <p:cNvSpPr>
            <a:spLocks noGrp="1"/>
          </p:cNvSpPr>
          <p:nvPr>
            <p:ph type="title"/>
          </p:nvPr>
        </p:nvSpPr>
        <p:spPr/>
        <p:txBody>
          <a:bodyPr/>
          <a:lstStyle/>
          <a:p>
            <a:r>
              <a:rPr lang="fr-FR" dirty="0"/>
              <a:t>Big Data</a:t>
            </a:r>
          </a:p>
        </p:txBody>
      </p:sp>
      <p:sp>
        <p:nvSpPr>
          <p:cNvPr id="3" name="Espace réservé du contenu 2">
            <a:extLst>
              <a:ext uri="{FF2B5EF4-FFF2-40B4-BE49-F238E27FC236}">
                <a16:creationId xmlns:a16="http://schemas.microsoft.com/office/drawing/2014/main" id="{2D93347C-730B-0176-E120-B093FC1777D7}"/>
              </a:ext>
            </a:extLst>
          </p:cNvPr>
          <p:cNvSpPr>
            <a:spLocks noGrp="1"/>
          </p:cNvSpPr>
          <p:nvPr>
            <p:ph idx="1"/>
          </p:nvPr>
        </p:nvSpPr>
        <p:spPr/>
        <p:txBody>
          <a:bodyPr>
            <a:normAutofit/>
          </a:bodyPr>
          <a:lstStyle/>
          <a:p>
            <a:r>
              <a:rPr lang="fr-FR" dirty="0"/>
              <a:t>Les systèmes cognitifs permettent par exemple d’analyser des masses de données de </a:t>
            </a:r>
            <a:r>
              <a:rPr lang="fr-FR" dirty="0" err="1"/>
              <a:t>tera</a:t>
            </a:r>
            <a:r>
              <a:rPr lang="fr-FR" dirty="0"/>
              <a:t>- (voire </a:t>
            </a:r>
            <a:r>
              <a:rPr lang="fr-FR" dirty="0" err="1"/>
              <a:t>peta</a:t>
            </a:r>
            <a:r>
              <a:rPr lang="fr-FR" dirty="0"/>
              <a:t>-) octets pour repérer, sans qu’ils aient été imaginés au préalable, des comportements anormaux</a:t>
            </a:r>
          </a:p>
          <a:p>
            <a:r>
              <a:rPr lang="fr-FR" dirty="0"/>
              <a:t>Ces applications concernent l’ensemble du réseau bancaire (agences, internet, mobile), des marchés (entreprises, particulier, banque privée) et des moyens de paiement associés.</a:t>
            </a:r>
          </a:p>
        </p:txBody>
      </p:sp>
    </p:spTree>
    <p:extLst>
      <p:ext uri="{BB962C8B-B14F-4D97-AF65-F5344CB8AC3E}">
        <p14:creationId xmlns:p14="http://schemas.microsoft.com/office/powerpoint/2010/main" val="417149566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20536</TotalTime>
  <Words>1066</Words>
  <Application>Microsoft Office PowerPoint</Application>
  <PresentationFormat>Grand écran</PresentationFormat>
  <Paragraphs>86</Paragraphs>
  <Slides>22</Slides>
  <Notes>2</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22</vt:i4>
      </vt:variant>
    </vt:vector>
  </HeadingPairs>
  <TitlesOfParts>
    <vt:vector size="30" baseType="lpstr">
      <vt:lpstr>Arial</vt:lpstr>
      <vt:lpstr>Calibri</vt:lpstr>
      <vt:lpstr>Calibri Light</vt:lpstr>
      <vt:lpstr>Roboto</vt:lpstr>
      <vt:lpstr>Roboto Light</vt:lpstr>
      <vt:lpstr>Segoe UI</vt:lpstr>
      <vt:lpstr>Tinos</vt:lpstr>
      <vt:lpstr>Thème Office</vt:lpstr>
      <vt:lpstr>Présentation PowerPoint</vt:lpstr>
      <vt:lpstr>Présentation PowerPoint</vt:lpstr>
      <vt:lpstr>Les banques et les data</vt:lpstr>
      <vt:lpstr>Présentation PowerPoint</vt:lpstr>
      <vt:lpstr>France is AI</vt:lpstr>
      <vt:lpstr>3 axes</vt:lpstr>
      <vt:lpstr>NLG</vt:lpstr>
      <vt:lpstr>France Stratégie</vt:lpstr>
      <vt:lpstr>Big Data</vt:lpstr>
      <vt:lpstr>ChatBot</vt:lpstr>
      <vt:lpstr>Game Changer</vt:lpstr>
      <vt:lpstr>IVR</vt:lpstr>
      <vt:lpstr>ChatGPT</vt:lpstr>
      <vt:lpstr>Présentation PowerPoint</vt:lpstr>
      <vt:lpstr>Présentation PowerPoint</vt:lpstr>
      <vt:lpstr>Présentation PowerPoint</vt:lpstr>
      <vt:lpstr>Management de la data</vt:lpstr>
      <vt:lpstr>Présentation PowerPoint</vt:lpstr>
      <vt:lpstr>Make or Buy</vt:lpstr>
      <vt:lpstr>POC</vt:lpstr>
      <vt:lpstr>Industrialisation</vt:lpstr>
      <vt:lpstr>Industrialisation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Aude NEGRE</dc:creator>
  <cp:lastModifiedBy>Cyril Vincent</cp:lastModifiedBy>
  <cp:revision>199</cp:revision>
  <dcterms:created xsi:type="dcterms:W3CDTF">2022-01-03T13:45:22Z</dcterms:created>
  <dcterms:modified xsi:type="dcterms:W3CDTF">2024-01-11T16:55:28Z</dcterms:modified>
</cp:coreProperties>
</file>

<file path=docProps/thumbnail.jpeg>
</file>